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7" r:id="rId2"/>
  </p:sldIdLst>
  <p:sldSz cx="6858000" cy="10080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166" d="100"/>
          <a:sy n="166" d="100"/>
        </p:scale>
        <p:origin x="1024" y="-3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31D85-1A1A-874C-BD83-3D400CFEE1A3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9663" y="1143000"/>
            <a:ext cx="2098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47163-EC0B-944F-B8DA-EF35821E6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47163-EC0B-944F-B8DA-EF35821E6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9770"/>
            <a:ext cx="5829300" cy="350955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94662"/>
            <a:ext cx="5143500" cy="243381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1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6700"/>
            <a:ext cx="1478756" cy="85428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6700"/>
            <a:ext cx="4350544" cy="85428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13159"/>
            <a:ext cx="5915025" cy="419325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46088"/>
            <a:ext cx="5915025" cy="220513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2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83500"/>
            <a:ext cx="2914650" cy="6396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83500"/>
            <a:ext cx="2914650" cy="63960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8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6702"/>
            <a:ext cx="5915025" cy="1948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71154"/>
            <a:ext cx="2901255" cy="121107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82228"/>
            <a:ext cx="2901255" cy="54160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71154"/>
            <a:ext cx="2915543" cy="121107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82228"/>
            <a:ext cx="2915543" cy="54160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1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4" cy="235214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51426"/>
            <a:ext cx="3471863" cy="716377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4" cy="560268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4" cy="235214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51426"/>
            <a:ext cx="3471863" cy="716377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4" cy="560268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6702"/>
            <a:ext cx="5915025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83500"/>
            <a:ext cx="5915025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343248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E89F4-C31D-45E3-BFAA-D8E8790DFB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43248"/>
            <a:ext cx="231457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43248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EA510-ADDF-4DBA-8516-F528B7CF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3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.tiff"/><Relationship Id="rId18" Type="http://schemas.openxmlformats.org/officeDocument/2006/relationships/hyperlink" Target="https://github.com/ZviMints/Final-Project/" TargetMode="External"/><Relationship Id="rId3" Type="http://schemas.openxmlformats.org/officeDocument/2006/relationships/image" Target="../media/image1.tiff"/><Relationship Id="rId21" Type="http://schemas.openxmlformats.org/officeDocument/2006/relationships/image" Target="../media/image17.tiff"/><Relationship Id="rId7" Type="http://schemas.openxmlformats.org/officeDocument/2006/relationships/image" Target="../media/image4.tiff"/><Relationship Id="rId12" Type="http://schemas.openxmlformats.org/officeDocument/2006/relationships/image" Target="../media/image9.tiff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hyperlink" Target="http://localhost:3000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7.tiff"/><Relationship Id="rId19" Type="http://schemas.openxmlformats.org/officeDocument/2006/relationships/image" Target="../media/image15.tiff"/><Relationship Id="rId4" Type="http://schemas.openxmlformats.org/officeDocument/2006/relationships/image" Target="../media/image2.tiff"/><Relationship Id="rId9" Type="http://schemas.openxmlformats.org/officeDocument/2006/relationships/image" Target="../media/image6.tiff"/><Relationship Id="rId1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1D53188C-E4A7-CE4A-A83F-87578AD4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80" y="9614413"/>
            <a:ext cx="586318" cy="35078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A488729-436A-D545-9DC9-53BB2F576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1400" t="69359" b="1901"/>
          <a:stretch/>
        </p:blipFill>
        <p:spPr>
          <a:xfrm>
            <a:off x="19209" y="30646"/>
            <a:ext cx="6838789" cy="1245856"/>
          </a:xfrm>
          <a:prstGeom prst="rect">
            <a:avLst/>
          </a:prstGeom>
        </p:spPr>
      </p:pic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B5497054-82B5-E745-9F9B-82DEBC34F6AC}"/>
              </a:ext>
            </a:extLst>
          </p:cNvPr>
          <p:cNvSpPr/>
          <p:nvPr/>
        </p:nvSpPr>
        <p:spPr>
          <a:xfrm>
            <a:off x="166597" y="7665962"/>
            <a:ext cx="6524805" cy="1931395"/>
          </a:xfrm>
          <a:prstGeom prst="round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t"/>
          <a:lstStyle/>
          <a:p>
            <a:pPr algn="ctr" rtl="1"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Technologies and Flow</a:t>
            </a:r>
            <a:endParaRPr lang="he-IL" sz="1200" b="1" u="sng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" y="8539"/>
            <a:ext cx="6857999" cy="1283749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defTabSz="951583"/>
            <a:r>
              <a:rPr lang="en-US" sz="1307" b="1" dirty="0">
                <a:solidFill>
                  <a:srgbClr val="0070C0"/>
                </a:solidFill>
                <a:latin typeface="Calibri"/>
                <a:cs typeface="Arial"/>
              </a:rPr>
              <a:t> [Poster Describe Research and Software Development Project]</a:t>
            </a:r>
            <a:br>
              <a:rPr lang="en-US" sz="1307" b="1" dirty="0">
                <a:solidFill>
                  <a:srgbClr val="0070C0"/>
                </a:solidFill>
                <a:latin typeface="Calibri"/>
                <a:cs typeface="Arial"/>
              </a:rPr>
            </a:br>
            <a:br>
              <a:rPr lang="en-US" sz="1307" b="1" dirty="0">
                <a:solidFill>
                  <a:srgbClr val="0070C0"/>
                </a:solidFill>
                <a:latin typeface="Calibri"/>
                <a:cs typeface="Arial"/>
              </a:rPr>
            </a:br>
            <a:endParaRPr lang="he-IL" sz="1307" b="1" dirty="0">
              <a:solidFill>
                <a:srgbClr val="0070C0"/>
              </a:solidFill>
              <a:latin typeface="Calibri"/>
              <a:cs typeface="Arial"/>
            </a:endParaRPr>
          </a:p>
          <a:p>
            <a:pPr defTabSz="951583"/>
            <a:br>
              <a:rPr lang="en-US" sz="1307" b="1" dirty="0">
                <a:solidFill>
                  <a:srgbClr val="C00000"/>
                </a:solidFill>
                <a:latin typeface="Calibri"/>
                <a:cs typeface="Arial"/>
              </a:rPr>
            </a:br>
            <a:r>
              <a:rPr lang="en-US" sz="1307" b="1" dirty="0">
                <a:solidFill>
                  <a:schemeClr val="tx1"/>
                </a:solidFill>
                <a:latin typeface="Calibri"/>
                <a:cs typeface="Arial"/>
              </a:rPr>
              <a:t>Eilon Tsadok (304950645) and Zvi Mints (314977489)</a:t>
            </a:r>
            <a:br>
              <a:rPr lang="en-US" sz="1307" b="1" dirty="0">
                <a:solidFill>
                  <a:schemeClr val="tx1"/>
                </a:solidFill>
                <a:latin typeface="Calibri"/>
                <a:cs typeface="Arial"/>
              </a:rPr>
            </a:br>
            <a:r>
              <a:rPr lang="en-US" sz="1307" b="1" dirty="0">
                <a:solidFill>
                  <a:schemeClr val="tx1"/>
                </a:solidFill>
                <a:latin typeface="Calibri"/>
                <a:cs typeface="Arial"/>
              </a:rPr>
              <a:t>Instructed by </a:t>
            </a:r>
            <a:r>
              <a:rPr lang="en-US" sz="1307" b="1" dirty="0">
                <a:solidFill>
                  <a:srgbClr val="0070C0"/>
                </a:solidFill>
                <a:latin typeface="Calibri"/>
                <a:cs typeface="Arial"/>
              </a:rPr>
              <a:t>Or </a:t>
            </a:r>
            <a:r>
              <a:rPr lang="en-US" sz="1307" b="1" dirty="0" err="1">
                <a:solidFill>
                  <a:srgbClr val="0070C0"/>
                </a:solidFill>
                <a:latin typeface="Calibri"/>
                <a:cs typeface="Arial"/>
              </a:rPr>
              <a:t>Anidjar</a:t>
            </a:r>
            <a:r>
              <a:rPr lang="en-US" sz="1307" b="1" dirty="0">
                <a:solidFill>
                  <a:srgbClr val="0070C0"/>
                </a:solidFill>
                <a:latin typeface="Calibri"/>
                <a:cs typeface="Arial"/>
              </a:rPr>
              <a:t> </a:t>
            </a:r>
            <a:r>
              <a:rPr lang="en-US" sz="1307" b="1" dirty="0">
                <a:solidFill>
                  <a:schemeClr val="tx1"/>
                </a:solidFill>
                <a:latin typeface="Calibri"/>
                <a:cs typeface="Arial"/>
              </a:rPr>
              <a:t>and </a:t>
            </a:r>
            <a:r>
              <a:rPr lang="en-US" sz="1307" b="1" dirty="0">
                <a:solidFill>
                  <a:srgbClr val="0070C0"/>
                </a:solidFill>
                <a:latin typeface="Calibri"/>
                <a:cs typeface="Arial"/>
              </a:rPr>
              <a:t>Amit </a:t>
            </a:r>
            <a:r>
              <a:rPr lang="en-US" sz="1307" b="1" dirty="0" err="1">
                <a:solidFill>
                  <a:srgbClr val="0070C0"/>
                </a:solidFill>
                <a:latin typeface="Calibri"/>
                <a:cs typeface="Arial"/>
              </a:rPr>
              <a:t>Dvir</a:t>
            </a:r>
            <a:br>
              <a:rPr lang="en-US" sz="1307" b="1" dirty="0">
                <a:solidFill>
                  <a:srgbClr val="FF0000"/>
                </a:solidFill>
                <a:latin typeface="Calibri"/>
                <a:cs typeface="Arial"/>
              </a:rPr>
            </a:br>
            <a:endParaRPr lang="he-IL" sz="1307" b="1" dirty="0">
              <a:solidFill>
                <a:srgbClr val="FF0000"/>
              </a:solidFill>
              <a:latin typeface="Calibri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44880" y="5002000"/>
            <a:ext cx="184730" cy="17376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endParaRPr lang="he-IL" sz="490" dirty="0"/>
          </a:p>
        </p:txBody>
      </p:sp>
      <p:sp>
        <p:nvSpPr>
          <p:cNvPr id="12" name="Rounded Rectangle 6"/>
          <p:cNvSpPr/>
          <p:nvPr/>
        </p:nvSpPr>
        <p:spPr>
          <a:xfrm>
            <a:off x="3539366" y="1502749"/>
            <a:ext cx="3230268" cy="2340000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t"/>
          <a:lstStyle/>
          <a:p>
            <a:pPr algn="ctr"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Introduction</a:t>
            </a:r>
          </a:p>
          <a:p>
            <a:pPr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Detection of </a:t>
            </a:r>
            <a:r>
              <a:rPr lang="en-US" sz="1200" dirty="0" err="1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pedophilles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impersonators and their textual content shared over the Internet via conversations.</a:t>
            </a:r>
          </a:p>
          <a:p>
            <a:pPr>
              <a:defRPr/>
            </a:pPr>
            <a:endParaRPr lang="he-IL" sz="1200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rtl="1"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We will apply a clustering algorithm’s in order to detect communities of users that are sharing close enough behavioral patterns and create a visualization API which can be replayed with new dataset to preform new analysis</a:t>
            </a:r>
            <a:endParaRPr lang="he-IL" sz="1200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7" name="Rounded Rectangle 6"/>
          <p:cNvSpPr/>
          <p:nvPr/>
        </p:nvSpPr>
        <p:spPr>
          <a:xfrm>
            <a:off x="96050" y="2841385"/>
            <a:ext cx="3022408" cy="2624578"/>
          </a:xfrm>
          <a:prstGeom prst="roundRect">
            <a:avLst/>
          </a:prstGeom>
          <a:ln w="381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1" anchor="t"/>
          <a:lstStyle/>
          <a:p>
            <a:pPr algn="ctr"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Selected Approach</a:t>
            </a:r>
            <a:endParaRPr lang="he-IL" sz="1200" b="1" u="sng" dirty="0">
              <a:solidFill>
                <a:prstClr val="black"/>
              </a:solidFill>
              <a:latin typeface="Arial" pitchFamily="34" charset="0"/>
              <a:ea typeface="Tahoma" pitchFamily="34" charset="0"/>
            </a:endParaRPr>
          </a:p>
          <a:p>
            <a:pPr algn="ctr">
              <a:defRPr/>
            </a:pPr>
            <a:endParaRPr lang="en-US" sz="1200" dirty="0"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We will use </a:t>
            </a:r>
            <a:r>
              <a:rPr lang="en-US" sz="1100" b="1" dirty="0">
                <a:latin typeface="Arial" pitchFamily="34" charset="0"/>
                <a:ea typeface="Tahoma" pitchFamily="34" charset="0"/>
                <a:cs typeface="Arial" pitchFamily="34" charset="0"/>
              </a:rPr>
              <a:t>network </a:t>
            </a: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and </a:t>
            </a:r>
            <a:r>
              <a:rPr lang="en-US" sz="1100" b="1" dirty="0">
                <a:latin typeface="Arial" pitchFamily="34" charset="0"/>
                <a:ea typeface="Tahoma" pitchFamily="34" charset="0"/>
                <a:cs typeface="Arial" pitchFamily="34" charset="0"/>
              </a:rPr>
              <a:t>node2vec</a:t>
            </a: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 to define the conversation structure that will serve as Knowledge Graph.</a:t>
            </a:r>
          </a:p>
          <a:p>
            <a:pPr>
              <a:defRPr/>
            </a:pP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We will use </a:t>
            </a:r>
            <a:r>
              <a:rPr lang="en-US" sz="1100" b="1" dirty="0" err="1">
                <a:latin typeface="Arial" pitchFamily="34" charset="0"/>
                <a:ea typeface="Tahoma" pitchFamily="34" charset="0"/>
                <a:cs typeface="Arial" pitchFamily="34" charset="0"/>
              </a:rPr>
              <a:t>Kmeans</a:t>
            </a:r>
            <a:r>
              <a:rPr lang="en-US" sz="1100" b="1" dirty="0">
                <a:latin typeface="Arial" pitchFamily="34" charset="0"/>
                <a:ea typeface="Tahoma" pitchFamily="34" charset="0"/>
                <a:cs typeface="Arial" pitchFamily="34" charset="0"/>
              </a:rPr>
              <a:t>, Spectral Clustering </a:t>
            </a: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and </a:t>
            </a:r>
            <a:r>
              <a:rPr lang="en-US" sz="1100" b="1" dirty="0">
                <a:latin typeface="Arial" pitchFamily="34" charset="0"/>
                <a:ea typeface="Tahoma" pitchFamily="34" charset="0"/>
                <a:cs typeface="Arial" pitchFamily="34" charset="0"/>
              </a:rPr>
              <a:t>Connected Components </a:t>
            </a: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algorithms</a:t>
            </a:r>
            <a:r>
              <a:rPr lang="en-US" sz="1100" b="1" dirty="0"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to cluster the data. </a:t>
            </a:r>
          </a:p>
          <a:p>
            <a:pPr>
              <a:defRPr/>
            </a:pP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We will take advantage of the recently based language modelling developed by Google corpora, which is called </a:t>
            </a:r>
            <a:r>
              <a:rPr lang="en-US" sz="1100" b="1" dirty="0">
                <a:latin typeface="Arial" pitchFamily="34" charset="0"/>
                <a:ea typeface="Tahoma" pitchFamily="34" charset="0"/>
                <a:cs typeface="Arial" pitchFamily="34" charset="0"/>
              </a:rPr>
              <a:t>BERT </a:t>
            </a:r>
            <a:r>
              <a:rPr lang="en-US" sz="1100" dirty="0">
                <a:latin typeface="Arial" pitchFamily="34" charset="0"/>
                <a:ea typeface="Tahoma" pitchFamily="34" charset="0"/>
                <a:cs typeface="Arial" pitchFamily="34" charset="0"/>
              </a:rPr>
              <a:t>to decode the conversations content</a:t>
            </a:r>
            <a:endParaRPr lang="en-US" sz="1100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9" name="Rounded Rectangle 6"/>
          <p:cNvSpPr/>
          <p:nvPr/>
        </p:nvSpPr>
        <p:spPr>
          <a:xfrm>
            <a:off x="3575954" y="4065750"/>
            <a:ext cx="3115448" cy="1466925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t"/>
          <a:lstStyle/>
          <a:p>
            <a:pPr algn="l"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Solution:</a:t>
            </a:r>
          </a:p>
          <a:p>
            <a:pPr algn="l">
              <a:defRPr/>
            </a:pPr>
            <a:endParaRPr lang="en-US" sz="1200" b="1" u="sng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ctr">
              <a:defRPr/>
            </a:pPr>
            <a:endParaRPr lang="en-US" sz="1200" b="1" u="sng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  <a:hlinkClick r:id="rId5"/>
            </a:endParaRPr>
          </a:p>
          <a:p>
            <a:pPr algn="ctr"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  <a:hlinkClick r:id="rId5"/>
              </a:rPr>
              <a:t>Live Demo</a:t>
            </a:r>
            <a:endParaRPr lang="he-IL" sz="1200" b="1" u="sng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6" name="Rounded Rectangle 6"/>
          <p:cNvSpPr/>
          <p:nvPr/>
        </p:nvSpPr>
        <p:spPr>
          <a:xfrm>
            <a:off x="166597" y="5746356"/>
            <a:ext cx="6524805" cy="1798750"/>
          </a:xfrm>
          <a:prstGeom prst="roundRect">
            <a:avLst/>
          </a:prstGeom>
          <a:ln w="381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t"/>
          <a:lstStyle/>
          <a:p>
            <a:pPr rtl="1"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Results</a:t>
            </a:r>
            <a:endParaRPr lang="he-IL" sz="1200" b="1" u="sng" dirty="0">
              <a:solidFill>
                <a:prstClr val="black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4739229-DA93-498A-93F3-E36AC736CA39}"/>
              </a:ext>
            </a:extLst>
          </p:cNvPr>
          <p:cNvSpPr/>
          <p:nvPr/>
        </p:nvSpPr>
        <p:spPr>
          <a:xfrm rot="10800000">
            <a:off x="3141383" y="1911601"/>
            <a:ext cx="397983" cy="241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82" tIns="12440" rIns="24882" bIns="12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457200" rtl="0" eaLnBrk="1" latinLnBrk="0" hangingPunct="1"/>
            <a:endParaRPr lang="en-US" sz="49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5ACDA5A-2EDD-4539-A5A7-1A7E2E4C029F}"/>
              </a:ext>
            </a:extLst>
          </p:cNvPr>
          <p:cNvSpPr/>
          <p:nvPr/>
        </p:nvSpPr>
        <p:spPr>
          <a:xfrm rot="10800000">
            <a:off x="3141382" y="3221338"/>
            <a:ext cx="397984" cy="24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82" tIns="12440" rIns="24882" bIns="12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endParaRPr lang="en-US" sz="490"/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B42B5E19-1352-4CD7-BA33-5F59FA87A388}"/>
              </a:ext>
            </a:extLst>
          </p:cNvPr>
          <p:cNvSpPr/>
          <p:nvPr/>
        </p:nvSpPr>
        <p:spPr>
          <a:xfrm rot="10800000">
            <a:off x="3126077" y="4436621"/>
            <a:ext cx="434574" cy="2417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82" tIns="12440" rIns="24882" bIns="12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457200" rtl="0" eaLnBrk="1" latinLnBrk="0" hangingPunct="1"/>
            <a:endParaRPr lang="en-US" sz="49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34A1CC8-3731-4427-9E37-E524BEB70E91}"/>
              </a:ext>
            </a:extLst>
          </p:cNvPr>
          <p:cNvSpPr/>
          <p:nvPr/>
        </p:nvSpPr>
        <p:spPr>
          <a:xfrm>
            <a:off x="1701800" y="5446552"/>
            <a:ext cx="236752" cy="299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82" tIns="12440" rIns="24882" bIns="12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endParaRPr lang="en-US" sz="49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33CA314-16B2-48AE-972C-270F5704890A}"/>
              </a:ext>
            </a:extLst>
          </p:cNvPr>
          <p:cNvSpPr/>
          <p:nvPr/>
        </p:nvSpPr>
        <p:spPr>
          <a:xfrm>
            <a:off x="166597" y="1502750"/>
            <a:ext cx="2944177" cy="1105544"/>
          </a:xfrm>
          <a:prstGeom prst="roundRect">
            <a:avLst/>
          </a:prstGeom>
          <a:ln w="381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t"/>
          <a:lstStyle/>
          <a:p>
            <a:pPr algn="ctr">
              <a:defRPr/>
            </a:pPr>
            <a:r>
              <a:rPr lang="en-US" sz="1200" b="1" u="sng" dirty="0"/>
              <a:t>Contribution/project goal</a:t>
            </a:r>
          </a:p>
          <a:p>
            <a:pPr>
              <a:defRPr/>
            </a:pPr>
            <a:r>
              <a:rPr lang="en-US" sz="1100" dirty="0"/>
              <a:t> We will explore how to benefit the knowledge that can be extracted from a Knowledge Graph, in order to detect a community of </a:t>
            </a:r>
            <a:r>
              <a:rPr lang="en-US" sz="1100" dirty="0" err="1"/>
              <a:t>pedophilles</a:t>
            </a:r>
            <a:r>
              <a:rPr lang="en-US" sz="1100" dirty="0"/>
              <a:t> with some </a:t>
            </a:r>
            <a:r>
              <a:rPr lang="en-US" sz="1100" dirty="0" err="1"/>
              <a:t>charachteristics</a:t>
            </a:r>
            <a:endParaRPr lang="en-US" sz="1100" dirty="0"/>
          </a:p>
          <a:p>
            <a:pPr>
              <a:buFontTx/>
              <a:buAutoNum type="arabicPeriod"/>
              <a:defRPr/>
            </a:pPr>
            <a:endParaRPr lang="he-IL" sz="1200" dirty="0">
              <a:solidFill>
                <a:prstClr val="black"/>
              </a:solidFill>
              <a:latin typeface="Arial" pitchFamily="34" charset="0"/>
              <a:ea typeface="Tahoma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3F641-10AF-1948-AEEE-AFC0BD6B6C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43" t="8128" r="18981" b="7718"/>
          <a:stretch/>
        </p:blipFill>
        <p:spPr>
          <a:xfrm>
            <a:off x="4878450" y="8262254"/>
            <a:ext cx="759723" cy="575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15FEBC-C872-CD46-AEA8-812D337DD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466" y="8020293"/>
            <a:ext cx="924362" cy="362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FF4D4-BC41-5A42-AD98-ED1C50078D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659" y="8467273"/>
            <a:ext cx="1059584" cy="748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F5E23E-BBAB-BF43-A6C1-4867BE835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646" y="8269938"/>
            <a:ext cx="1205704" cy="6872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AD12B-6DDD-C744-9C7E-B13F5529E7B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955"/>
          <a:stretch/>
        </p:blipFill>
        <p:spPr>
          <a:xfrm>
            <a:off x="2471857" y="8261565"/>
            <a:ext cx="1026087" cy="727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91DA87-F6DF-5749-83B7-109C3780CF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596" y="8262255"/>
            <a:ext cx="758801" cy="758801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8554C8D4-3FDF-3145-9787-69A15EE6F9DD}"/>
              </a:ext>
            </a:extLst>
          </p:cNvPr>
          <p:cNvSpPr/>
          <p:nvPr/>
        </p:nvSpPr>
        <p:spPr>
          <a:xfrm>
            <a:off x="877370" y="8565338"/>
            <a:ext cx="157122" cy="120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0F32960-452A-5F4A-9393-613997BC0FA3}"/>
              </a:ext>
            </a:extLst>
          </p:cNvPr>
          <p:cNvSpPr/>
          <p:nvPr/>
        </p:nvSpPr>
        <p:spPr>
          <a:xfrm>
            <a:off x="2254631" y="8577875"/>
            <a:ext cx="157122" cy="120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A0282B1-B616-3546-BE32-2BC771ECFAB7}"/>
              </a:ext>
            </a:extLst>
          </p:cNvPr>
          <p:cNvSpPr/>
          <p:nvPr/>
        </p:nvSpPr>
        <p:spPr>
          <a:xfrm>
            <a:off x="3486839" y="8553008"/>
            <a:ext cx="157122" cy="120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CF294EE-7364-174F-8ADC-1094A28AE54D}"/>
              </a:ext>
            </a:extLst>
          </p:cNvPr>
          <p:cNvSpPr/>
          <p:nvPr/>
        </p:nvSpPr>
        <p:spPr>
          <a:xfrm>
            <a:off x="4663619" y="8518618"/>
            <a:ext cx="157122" cy="120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D547827-CF25-174B-B50E-7F4F20909F1E}"/>
              </a:ext>
            </a:extLst>
          </p:cNvPr>
          <p:cNvSpPr/>
          <p:nvPr/>
        </p:nvSpPr>
        <p:spPr>
          <a:xfrm>
            <a:off x="5720182" y="8531839"/>
            <a:ext cx="157122" cy="120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CD696B-B2AB-B54C-8119-41438C1F2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9398" y="8503866"/>
            <a:ext cx="435241" cy="435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0F79C-2861-024B-8898-421D585C29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7145" y="8522626"/>
            <a:ext cx="419892" cy="36390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A18724F-F92A-5443-9F25-33FF1AB87482}"/>
              </a:ext>
            </a:extLst>
          </p:cNvPr>
          <p:cNvSpPr/>
          <p:nvPr/>
        </p:nvSpPr>
        <p:spPr>
          <a:xfrm>
            <a:off x="313123" y="9034532"/>
            <a:ext cx="564247" cy="15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FA1E9C-5131-A34F-B1C1-56A96BCE3E27}"/>
              </a:ext>
            </a:extLst>
          </p:cNvPr>
          <p:cNvSpPr/>
          <p:nvPr/>
        </p:nvSpPr>
        <p:spPr>
          <a:xfrm>
            <a:off x="1266926" y="9017150"/>
            <a:ext cx="671626" cy="171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node2vec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98D1BB-B80D-FD4A-8595-D5E54D99914A}"/>
              </a:ext>
            </a:extLst>
          </p:cNvPr>
          <p:cNvSpPr/>
          <p:nvPr/>
        </p:nvSpPr>
        <p:spPr>
          <a:xfrm>
            <a:off x="3867685" y="8998754"/>
            <a:ext cx="564247" cy="15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KMeans</a:t>
            </a:r>
            <a:endParaRPr lang="en-US" sz="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57D68F-9700-4B4C-9073-E036214DC611}"/>
              </a:ext>
            </a:extLst>
          </p:cNvPr>
          <p:cNvSpPr/>
          <p:nvPr/>
        </p:nvSpPr>
        <p:spPr>
          <a:xfrm>
            <a:off x="3661825" y="9184642"/>
            <a:ext cx="980286" cy="12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Spectral Clustering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BF5E04-5282-A942-9E58-73613DA53447}"/>
              </a:ext>
            </a:extLst>
          </p:cNvPr>
          <p:cNvSpPr/>
          <p:nvPr/>
        </p:nvSpPr>
        <p:spPr>
          <a:xfrm>
            <a:off x="3590477" y="9337612"/>
            <a:ext cx="1287973" cy="7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Connected Components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6C244A-B385-1443-871C-A4B14472803C}"/>
              </a:ext>
            </a:extLst>
          </p:cNvPr>
          <p:cNvSpPr/>
          <p:nvPr/>
        </p:nvSpPr>
        <p:spPr>
          <a:xfrm>
            <a:off x="4948432" y="8958741"/>
            <a:ext cx="564247" cy="15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BERT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5C6B57-1205-CB48-A2F6-C7E12AED301C}"/>
              </a:ext>
            </a:extLst>
          </p:cNvPr>
          <p:cNvSpPr/>
          <p:nvPr/>
        </p:nvSpPr>
        <p:spPr>
          <a:xfrm>
            <a:off x="5828739" y="9166152"/>
            <a:ext cx="775888" cy="128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Flask &amp; React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488660-F4F6-D647-8369-C3A63F97FF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4339" y="8064243"/>
            <a:ext cx="645396" cy="41031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A21DFA9-1AB1-0749-B114-0C237DE6D45D}"/>
              </a:ext>
            </a:extLst>
          </p:cNvPr>
          <p:cNvSpPr/>
          <p:nvPr/>
        </p:nvSpPr>
        <p:spPr>
          <a:xfrm>
            <a:off x="2739664" y="9034532"/>
            <a:ext cx="564247" cy="15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PCA</a:t>
            </a:r>
          </a:p>
        </p:txBody>
      </p:sp>
      <p:pic>
        <p:nvPicPr>
          <p:cNvPr id="46" name="Picture 45" descr="A picture containing bird, flock, table, tree&#10;&#10;Description automatically generated">
            <a:extLst>
              <a:ext uri="{FF2B5EF4-FFF2-40B4-BE49-F238E27FC236}">
                <a16:creationId xmlns:a16="http://schemas.microsoft.com/office/drawing/2014/main" id="{3CBC18FC-3EDF-0C4B-B486-F88825966A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69" y="5908425"/>
            <a:ext cx="1103535" cy="8276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6A0942-22EB-3E46-9758-76D1C8E26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8519" y="5979834"/>
            <a:ext cx="1614238" cy="8276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377AD96-FB35-714E-8C68-CD0DB24D304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710" b="10805"/>
          <a:stretch/>
        </p:blipFill>
        <p:spPr>
          <a:xfrm>
            <a:off x="436200" y="263772"/>
            <a:ext cx="6123488" cy="359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4EDAEF7-0929-ED4C-BA73-5E59D7E9F819}"/>
              </a:ext>
            </a:extLst>
          </p:cNvPr>
          <p:cNvSpPr/>
          <p:nvPr/>
        </p:nvSpPr>
        <p:spPr>
          <a:xfrm>
            <a:off x="2356968" y="9843680"/>
            <a:ext cx="4613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18"/>
              </a:rPr>
              <a:t>https://github.com/ZviMints/Final-Project/</a:t>
            </a:r>
            <a:endParaRPr lang="en-US" sz="1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E4D5783-833F-014A-B804-B922C26E6B2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4071" t="41502" r="9692" b="-159"/>
          <a:stretch/>
        </p:blipFill>
        <p:spPr>
          <a:xfrm>
            <a:off x="4820741" y="5967734"/>
            <a:ext cx="1570086" cy="10806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0D2181-054F-1A42-B4D6-65C81A4A80B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3981" y="6148326"/>
            <a:ext cx="1302832" cy="1225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025C716-61A7-5647-9AF2-6310DE1903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94998" y="7139439"/>
            <a:ext cx="4368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209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yogi zor</dc:creator>
  <cp:lastModifiedBy>צבי מינץ</cp:lastModifiedBy>
  <cp:revision>71</cp:revision>
  <dcterms:created xsi:type="dcterms:W3CDTF">2020-05-21T09:41:20Z</dcterms:created>
  <dcterms:modified xsi:type="dcterms:W3CDTF">2020-06-13T08:17:46Z</dcterms:modified>
</cp:coreProperties>
</file>